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embeddedFontLst>
    <p:embeddedFont>
      <p:font typeface="Raleway"/>
      <p:regular r:id="rId46"/>
      <p:bold r:id="rId47"/>
      <p:italic r:id="rId48"/>
      <p:boldItalic r:id="rId49"/>
    </p:embeddedFont>
    <p:embeddedFont>
      <p:font typeface="Lato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Raleway-regular.fntdata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aleway-italic.fntdata"/><Relationship Id="rId47" Type="http://schemas.openxmlformats.org/officeDocument/2006/relationships/font" Target="fonts/Raleway-bold.fntdata"/><Relationship Id="rId49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-bold.fntdata"/><Relationship Id="rId50" Type="http://schemas.openxmlformats.org/officeDocument/2006/relationships/font" Target="fonts/Lato-regular.fntdata"/><Relationship Id="rId53" Type="http://schemas.openxmlformats.org/officeDocument/2006/relationships/font" Target="fonts/Lato-boldItalic.fntdata"/><Relationship Id="rId52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gif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gif>
</file>

<file path=ppt/media/image24.gif>
</file>

<file path=ppt/media/image25.png>
</file>

<file path=ppt/media/image26.png>
</file>

<file path=ppt/media/image27.gif>
</file>

<file path=ppt/media/image28.gif>
</file>

<file path=ppt/media/image29.gif>
</file>

<file path=ppt/media/image3.png>
</file>

<file path=ppt/media/image30.png>
</file>

<file path=ppt/media/image31.gif>
</file>

<file path=ppt/media/image32.gif>
</file>

<file path=ppt/media/image33.gif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2c6d323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2c6d323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2c6d3235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2c6d3235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2c6d3235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2c6d3235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2c6d3235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2c6d3235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2c6d3235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2c6d3235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2c6d3235d_1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2c6d3235d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2c6d3235d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2c6d3235d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2c6d3235d_1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2c6d3235d_1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2c6d3235d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62c6d3235d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2c6d3235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2c6d3235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2c6d3235d_1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62c6d3235d_1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2c6d3235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2c6d3235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 =&gt; Recurrent (Recursive or repetitive 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 =&gt; Neural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 =&gt; Network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2c6d3235d_1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62c6d3235d_1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2c6d3235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2c6d3235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62c6d3235d_1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62c6d3235d_1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2c6d3235d_1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2c6d3235d_1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2c6d3235d_1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2c6d3235d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2c6d3235d_1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62c6d3235d_1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2c6d3235d_1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2c6d3235d_1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2c6d3235d_1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2c6d3235d_1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2c6d3235d_1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2c6d3235d_1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2c6d3235d_1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2c6d3235d_1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2c6d3235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2c6d3235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62c6d3235d_1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62c6d3235d_1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2c6d3235d_1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62c6d3235d_1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62c6d3235d_1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62c6d3235d_1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2c6d3235d_1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62c6d3235d_1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62c6d3235d_1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62c6d3235d_1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62c6d3235d_1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62c6d3235d_1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2c6d3235d_1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62c6d3235d_1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62c6d3235d_1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62c6d3235d_1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62c6d3235d_1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62c6d3235d_1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62c6d3235d_1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62c6d3235d_1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1- =&gt; 1-data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2c6d3235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2c6d3235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62c6d3235d_1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62c6d3235d_1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2c6d3235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2c6d3235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2c6d3235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2c6d3235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2c6d3235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2c6d3235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2c6d3235d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2c6d3235d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2c6d3235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2c6d3235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amazon.in/gp/customer-reviews/RCEEIEU0VZML6/ref=cm_cr_dp_d_rvw_ttl?ie=UTF8&amp;ASIN=9352135210" TargetMode="External"/><Relationship Id="rId4" Type="http://schemas.openxmlformats.org/officeDocument/2006/relationships/hyperlink" Target="https://www.amazon.in/gp/customer-reviews/RCEEIEU0VZML6/ref=cm_cr_dp_d_rvw_ttl?ie=UTF8&amp;ASIN=9352135210" TargetMode="External"/><Relationship Id="rId5" Type="http://schemas.openxmlformats.org/officeDocument/2006/relationships/hyperlink" Target="https://www.amazon.in/gp/customer-reviews/RCEEIEU0VZML6/ref=cm_cr_dp_d_rvw_ttl?ie=UTF8&amp;ASIN=9352135210" TargetMode="External"/><Relationship Id="rId6" Type="http://schemas.openxmlformats.org/officeDocument/2006/relationships/hyperlink" Target="https://www.amazon.in/gp/customer-reviews/RCEEIEU0VZML6/ref=cm_cr_dp_d_rvw_ttl?ie=UTF8&amp;ASIN=9352135210" TargetMode="External"/><Relationship Id="rId7" Type="http://schemas.openxmlformats.org/officeDocument/2006/relationships/hyperlink" Target="https://www.amazon.in/gp/customer-reviews/RCEEIEU0VZML6/ref=cm_cr_dp_d_rvw_ttl?ie=UTF8&amp;ASIN=9352135210" TargetMode="External"/><Relationship Id="rId8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amazon.in/gp/customer-reviews/RCEEIEU0VZML6/ref=cm_cr_dp_d_rvw_ttl?ie=UTF8&amp;ASIN=9352135210" TargetMode="External"/><Relationship Id="rId4" Type="http://schemas.openxmlformats.org/officeDocument/2006/relationships/hyperlink" Target="https://www.amazon.in/gp/customer-reviews/RCEEIEU0VZML6/ref=cm_cr_dp_d_rvw_ttl?ie=UTF8&amp;ASIN=9352135210" TargetMode="External"/><Relationship Id="rId5" Type="http://schemas.openxmlformats.org/officeDocument/2006/relationships/hyperlink" Target="https://www.amazon.in/gp/customer-reviews/RCEEIEU0VZML6/ref=cm_cr_dp_d_rvw_ttl?ie=UTF8&amp;ASIN=9352135210" TargetMode="External"/><Relationship Id="rId6" Type="http://schemas.openxmlformats.org/officeDocument/2006/relationships/hyperlink" Target="https://www.amazon.in/gp/customer-reviews/RCEEIEU0VZML6/ref=cm_cr_dp_d_rvw_ttl?ie=UTF8&amp;ASIN=9352135210" TargetMode="External"/><Relationship Id="rId7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Relationship Id="rId4" Type="http://schemas.openxmlformats.org/officeDocument/2006/relationships/hyperlink" Target="https://www.amazon.in/gp/customer-reviews/RCEEIEU0VZML6/ref=cm_cr_dp_d_rvw_ttl?ie=UTF8&amp;ASIN=9352135210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1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2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1.gif"/><Relationship Id="rId4" Type="http://schemas.openxmlformats.org/officeDocument/2006/relationships/image" Target="../media/image29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8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3.gif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3.gif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7.gif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0.png"/><Relationship Id="rId4" Type="http://schemas.openxmlformats.org/officeDocument/2006/relationships/image" Target="../media/image2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://colah.github.io/posts/2015-08-Understanding-LSTMs/" TargetMode="External"/><Relationship Id="rId4" Type="http://schemas.openxmlformats.org/officeDocument/2006/relationships/hyperlink" Target="https://towardsdatascience.com/illustrated-guide-to-lstms-and-gru-s-a-step-by-step-explanation-44e9eb85bf21" TargetMode="External"/><Relationship Id="rId5" Type="http://schemas.openxmlformats.org/officeDocument/2006/relationships/hyperlink" Target="https://towardsdatascience.com/illustrated-guide-to-recurrent-neural-networks-79e5eb8049c9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486800" y="1261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/>
              <a:t>RNN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/>
              <a:t>LSTM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/>
              <a:t>GRU</a:t>
            </a:r>
            <a:endParaRPr b="1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2"/>
          <p:cNvPicPr preferRelativeResize="0"/>
          <p:nvPr/>
        </p:nvPicPr>
        <p:blipFill rotWithShape="1">
          <a:blip r:embed="rId3">
            <a:alphaModFix/>
          </a:blip>
          <a:srcRect b="0" l="71811" r="3528" t="0"/>
          <a:stretch/>
        </p:blipFill>
        <p:spPr>
          <a:xfrm>
            <a:off x="6195150" y="1586025"/>
            <a:ext cx="1255724" cy="264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3725" y="1697025"/>
            <a:ext cx="238125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 EXAMPLE</a:t>
            </a:r>
            <a:endParaRPr/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9250" y="2444050"/>
            <a:ext cx="1656951" cy="165695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/>
        </p:nvSpPr>
        <p:spPr>
          <a:xfrm>
            <a:off x="2353250" y="2323650"/>
            <a:ext cx="24660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Lato"/>
                <a:ea typeface="Lato"/>
                <a:cs typeface="Lato"/>
                <a:sym typeface="Lato"/>
              </a:rPr>
              <a:t>YOU: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WHAT  TIME  IS  IT 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2480550" y="4275300"/>
            <a:ext cx="27651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ASKING FOR TIME ….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4363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0350"/>
            <a:ext cx="8839199" cy="3977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8150" y="1285875"/>
            <a:ext cx="47625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0175" y="1501000"/>
            <a:ext cx="47625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6000" y="1285875"/>
            <a:ext cx="47625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82850"/>
            <a:ext cx="8839199" cy="4197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50" y="1126200"/>
            <a:ext cx="6078649" cy="288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0"/>
          <p:cNvPicPr preferRelativeResize="0"/>
          <p:nvPr/>
        </p:nvPicPr>
        <p:blipFill rotWithShape="1">
          <a:blip r:embed="rId4">
            <a:alphaModFix/>
          </a:blip>
          <a:srcRect b="0" l="30515" r="30886" t="0"/>
          <a:stretch/>
        </p:blipFill>
        <p:spPr>
          <a:xfrm>
            <a:off x="7325725" y="1719350"/>
            <a:ext cx="1597777" cy="1851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30"/>
          <p:cNvCxnSpPr>
            <a:endCxn id="177" idx="2"/>
          </p:cNvCxnSpPr>
          <p:nvPr/>
        </p:nvCxnSpPr>
        <p:spPr>
          <a:xfrm>
            <a:off x="5923213" y="1405625"/>
            <a:ext cx="2201400" cy="2165400"/>
          </a:xfrm>
          <a:prstGeom prst="bentConnector4">
            <a:avLst>
              <a:gd fmla="val 54025" name="adj1"/>
              <a:gd fmla="val 110997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" name="Google Shape;179;p30"/>
          <p:cNvSpPr txBox="1"/>
          <p:nvPr/>
        </p:nvSpPr>
        <p:spPr>
          <a:xfrm>
            <a:off x="1189200" y="1955250"/>
            <a:ext cx="4524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h1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30"/>
          <p:cNvSpPr txBox="1"/>
          <p:nvPr/>
        </p:nvSpPr>
        <p:spPr>
          <a:xfrm>
            <a:off x="2408400" y="1955250"/>
            <a:ext cx="4524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h2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30"/>
          <p:cNvSpPr txBox="1"/>
          <p:nvPr/>
        </p:nvSpPr>
        <p:spPr>
          <a:xfrm>
            <a:off x="3627600" y="1955250"/>
            <a:ext cx="4524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h3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30"/>
          <p:cNvSpPr txBox="1"/>
          <p:nvPr/>
        </p:nvSpPr>
        <p:spPr>
          <a:xfrm>
            <a:off x="4846800" y="1955250"/>
            <a:ext cx="4524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h4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30"/>
          <p:cNvSpPr txBox="1"/>
          <p:nvPr/>
        </p:nvSpPr>
        <p:spPr>
          <a:xfrm>
            <a:off x="8360925" y="2450550"/>
            <a:ext cx="7296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FFNN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143000"/>
            <a:ext cx="7110099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/>
              <a:t>RNN ( recurrent NN )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Great  for modeling sequential data.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Eg of sequential data - speech, audio, text etc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Use cases - speech recognition, language translation, stock prediction etc 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415147"/>
            <a:ext cx="5822826" cy="276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2"/>
          <p:cNvSpPr txBox="1"/>
          <p:nvPr/>
        </p:nvSpPr>
        <p:spPr>
          <a:xfrm>
            <a:off x="904675" y="3297675"/>
            <a:ext cx="76314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RNNs suffer from vanishing gradient hence they have short term memory.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5" name="Google Shape;19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3925" y="3737401"/>
            <a:ext cx="5041574" cy="140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/>
        </p:nvSpPr>
        <p:spPr>
          <a:xfrm>
            <a:off x="714975" y="602350"/>
            <a:ext cx="78576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LSTM and GRU ( comes to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rescue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 to tackle short term memory issue )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1" name="Google Shape;2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1345750"/>
            <a:ext cx="4831150" cy="31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7350" y="1650550"/>
            <a:ext cx="3855651" cy="2522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2870462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4"/>
          <p:cNvSpPr txBox="1"/>
          <p:nvPr/>
        </p:nvSpPr>
        <p:spPr>
          <a:xfrm>
            <a:off x="328300" y="3195525"/>
            <a:ext cx="2816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Simple arch.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Good for speed as it has less tensor ops.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Suffers short term memory.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9" name="Google Shape;209;p34"/>
          <p:cNvSpPr txBox="1"/>
          <p:nvPr/>
        </p:nvSpPr>
        <p:spPr>
          <a:xfrm>
            <a:off x="4158575" y="3224725"/>
            <a:ext cx="4421100" cy="14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Quite complex.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Good for modeling longer sequences which has long term dependencies.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Conquers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short term memory.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46925"/>
            <a:ext cx="8762476" cy="454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 -</a:t>
            </a:r>
            <a:endParaRPr/>
          </a:p>
        </p:txBody>
      </p:sp>
      <p:sp>
        <p:nvSpPr>
          <p:cNvPr id="220" name="Google Shape;220;p3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AutoNum type="arabicPeriod"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Speech recognition</a:t>
            </a:r>
            <a:endParaRPr b="1" sz="26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AutoNum type="arabicPeriod"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Generating caption for a pic</a:t>
            </a:r>
            <a:endParaRPr b="1" sz="26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AutoNum type="arabicPeriod"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Text generation</a:t>
            </a:r>
            <a:endParaRPr b="1" sz="26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review example-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7"/>
          <p:cNvSpPr txBox="1"/>
          <p:nvPr>
            <p:ph idx="1" type="body"/>
          </p:nvPr>
        </p:nvSpPr>
        <p:spPr>
          <a:xfrm>
            <a:off x="729450" y="2078875"/>
            <a:ext cx="5325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400">
                <a:solidFill>
                  <a:srgbClr val="0066C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5.0 out of 5 stars</a:t>
            </a:r>
            <a:endParaRPr b="1" i="1" sz="1400">
              <a:solidFill>
                <a:srgbClr val="0066C0"/>
              </a:solidFill>
              <a:highlight>
                <a:srgbClr val="FFFFFF"/>
              </a:highlight>
              <a:uFill>
                <a:noFill/>
              </a:uFill>
              <a:latin typeface="Arial"/>
              <a:ea typeface="Arial"/>
              <a:cs typeface="Arial"/>
              <a:sym typeface="Arial"/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 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perfect book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for ML Scikit and Tensorflow</a:t>
            </a:r>
            <a:endParaRPr b="1" sz="14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This is one of the 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best books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you can get for someone who is just starting out in ML, in its libraries such as Tensorflow, </a:t>
            </a:r>
            <a:r>
              <a:rPr b="1" i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 covers the basics very good.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As a book, it is 5/5</a:t>
            </a:r>
            <a:endParaRPr b="1" sz="14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400"/>
          </a:p>
        </p:txBody>
      </p:sp>
      <p:pic>
        <p:nvPicPr>
          <p:cNvPr id="227" name="Google Shape;227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88100" y="790463"/>
            <a:ext cx="2667000" cy="34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review example-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8"/>
          <p:cNvSpPr txBox="1"/>
          <p:nvPr>
            <p:ph idx="1" type="body"/>
          </p:nvPr>
        </p:nvSpPr>
        <p:spPr>
          <a:xfrm>
            <a:off x="729450" y="2078875"/>
            <a:ext cx="5325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400">
                <a:solidFill>
                  <a:srgbClr val="0066C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5.0 out of 5 stars</a:t>
            </a:r>
            <a:endParaRPr b="1" i="1" sz="1400">
              <a:solidFill>
                <a:srgbClr val="0066C0"/>
              </a:solidFill>
              <a:highlight>
                <a:srgbClr val="FFFFFF"/>
              </a:highlight>
              <a:uFill>
                <a:noFill/>
              </a:uFill>
              <a:latin typeface="Arial"/>
              <a:ea typeface="Arial"/>
              <a:cs typeface="Arial"/>
              <a:sym typeface="Arial"/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 perfect book </a:t>
            </a:r>
            <a:r>
              <a:rPr b="1" lang="en" sz="1400">
                <a:solidFill>
                  <a:srgbClr val="999999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ML Scikit and Tensorflow</a:t>
            </a:r>
            <a:endParaRPr b="1" sz="1400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99999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This is one of the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best books </a:t>
            </a:r>
            <a:r>
              <a:rPr b="1" lang="en" sz="1400">
                <a:solidFill>
                  <a:srgbClr val="B7B7B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you can get for someone who is just starting out in ML, in its libraries such as Tensorflow,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 covers the basics very good.</a:t>
            </a:r>
            <a:r>
              <a:rPr b="1" lang="en" sz="14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As a book, it is 5/5</a:t>
            </a:r>
            <a:endParaRPr b="1" sz="14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400"/>
          </a:p>
        </p:txBody>
      </p:sp>
      <p:pic>
        <p:nvPicPr>
          <p:cNvPr id="234" name="Google Shape;234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88100" y="790463"/>
            <a:ext cx="2667000" cy="34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69100"/>
            <a:ext cx="8839199" cy="1279358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9"/>
          <p:cNvSpPr txBox="1"/>
          <p:nvPr/>
        </p:nvSpPr>
        <p:spPr>
          <a:xfrm>
            <a:off x="152400" y="2676725"/>
            <a:ext cx="8916300" cy="335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</a:t>
            </a:r>
            <a:r>
              <a:rPr b="1" lang="en">
                <a:solidFill>
                  <a:srgbClr val="111111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perfect       book           for             ML          Scikit        and       Tensorflow</a:t>
            </a:r>
            <a:r>
              <a:rPr b="1" lang="en">
                <a:solidFill>
                  <a:srgbClr val="111111"/>
                </a:solidFill>
                <a:highlight>
                  <a:srgbClr val="FFFFFF"/>
                </a:highlight>
              </a:rPr>
              <a:t>   This            is             one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50" y="1375550"/>
            <a:ext cx="8839199" cy="2326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65775"/>
            <a:ext cx="8839199" cy="3498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173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Tanh </a:t>
            </a:r>
            <a:r>
              <a:rPr lang="en"/>
              <a:t>function and Sigmoid function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53950"/>
            <a:ext cx="8839199" cy="3498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525"/>
            <a:ext cx="8839199" cy="3498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71600"/>
            <a:ext cx="8839199" cy="1172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382157"/>
            <a:ext cx="8839199" cy="1172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261025"/>
            <a:ext cx="8257025" cy="38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46"/>
          <p:cNvSpPr txBox="1"/>
          <p:nvPr/>
        </p:nvSpPr>
        <p:spPr>
          <a:xfrm>
            <a:off x="368525" y="525325"/>
            <a:ext cx="63744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8000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b="1" lang="en" sz="1950">
                <a:highlight>
                  <a:srgbClr val="FFFFFF"/>
                </a:highlight>
              </a:rPr>
              <a:t>Forget gate</a:t>
            </a:r>
            <a:endParaRPr b="1" sz="19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256700"/>
            <a:ext cx="8309700" cy="384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7"/>
          <p:cNvSpPr txBox="1"/>
          <p:nvPr/>
        </p:nvSpPr>
        <p:spPr>
          <a:xfrm>
            <a:off x="791900" y="517475"/>
            <a:ext cx="55827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8000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b="1" lang="en" sz="1950">
                <a:highlight>
                  <a:srgbClr val="FFFFFF"/>
                </a:highlight>
              </a:rPr>
              <a:t>Input Gate</a:t>
            </a:r>
            <a:endParaRPr b="1" sz="19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375" y="1276425"/>
            <a:ext cx="8252850" cy="381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48"/>
          <p:cNvSpPr txBox="1"/>
          <p:nvPr/>
        </p:nvSpPr>
        <p:spPr>
          <a:xfrm>
            <a:off x="791900" y="478275"/>
            <a:ext cx="58569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8000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b="1" lang="en" sz="1950">
                <a:highlight>
                  <a:srgbClr val="FFFFFF"/>
                </a:highlight>
              </a:rPr>
              <a:t>Cell State</a:t>
            </a:r>
            <a:endParaRPr b="1" sz="19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175" y="1278025"/>
            <a:ext cx="8283651" cy="379840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9"/>
          <p:cNvSpPr txBox="1"/>
          <p:nvPr/>
        </p:nvSpPr>
        <p:spPr>
          <a:xfrm>
            <a:off x="791900" y="525325"/>
            <a:ext cx="61002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8000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b="1" lang="en" sz="1950">
                <a:highlight>
                  <a:srgbClr val="FFFFFF"/>
                </a:highlight>
              </a:rPr>
              <a:t>Output Gate</a:t>
            </a:r>
            <a:endParaRPr b="1" sz="19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4675" y="685800"/>
            <a:ext cx="4260724" cy="3334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50"/>
          <p:cNvPicPr preferRelativeResize="0"/>
          <p:nvPr/>
        </p:nvPicPr>
        <p:blipFill rotWithShape="1">
          <a:blip r:embed="rId4">
            <a:alphaModFix/>
          </a:blip>
          <a:srcRect b="30675" l="0" r="50509" t="2143"/>
          <a:stretch/>
        </p:blipFill>
        <p:spPr>
          <a:xfrm>
            <a:off x="399875" y="678400"/>
            <a:ext cx="3967399" cy="342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51"/>
          <p:cNvPicPr preferRelativeResize="0"/>
          <p:nvPr/>
        </p:nvPicPr>
        <p:blipFill rotWithShape="1">
          <a:blip r:embed="rId3">
            <a:alphaModFix/>
          </a:blip>
          <a:srcRect b="31851" l="54360" r="0" t="1388"/>
          <a:stretch/>
        </p:blipFill>
        <p:spPr>
          <a:xfrm>
            <a:off x="2603125" y="1215325"/>
            <a:ext cx="3472925" cy="323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351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-</a:t>
            </a:r>
            <a:endParaRPr/>
          </a:p>
        </p:txBody>
      </p:sp>
      <p:sp>
        <p:nvSpPr>
          <p:cNvPr id="312" name="Google Shape;312;p5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http://colah.github.io/posts/2015-08-Understanding-LSTMs/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https://towardsdatascience.com/illustrated-guide-to-lstms-and-gru-s-a-step-by-step-explanation-44e9eb85bf21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https://towardsdatascience.com/illustrated-guide-to-recurrent-neural-networks-79e5eb8049c9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a sequential memory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204275" y="2197625"/>
            <a:ext cx="875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A B C D E F G H I J K L M N O P Q R S T U V W X Y Z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311700" y="2197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Z Y X W V U T S R Q P O N M L K J I H G F E D C B A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204275" y="2197625"/>
            <a:ext cx="875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/>
              <a:t>H</a:t>
            </a:r>
            <a:r>
              <a:rPr lang="en" sz="2400"/>
              <a:t> I J </a:t>
            </a:r>
            <a:r>
              <a:rPr lang="en" sz="2400">
                <a:solidFill>
                  <a:srgbClr val="999999"/>
                </a:solidFill>
              </a:rPr>
              <a:t>K L M N O P Q R S T U V W X Y Z</a:t>
            </a:r>
            <a:endParaRPr sz="2400">
              <a:solidFill>
                <a:srgbClr val="99999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311700" y="1911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THAT MEANS SEQ. DATA IS EASIER TO </a:t>
            </a:r>
            <a:r>
              <a:rPr lang="en" sz="2400"/>
              <a:t>REMEMBER!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&amp; RNNs ARE ABSTRACT CONCEPT OF SEQ. MEMORY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